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61" r:id="rId4"/>
    <p:sldId id="259" r:id="rId5"/>
    <p:sldId id="262" r:id="rId6"/>
    <p:sldId id="267" r:id="rId7"/>
    <p:sldId id="260" r:id="rId8"/>
    <p:sldId id="268" r:id="rId9"/>
    <p:sldId id="257" r:id="rId10"/>
    <p:sldId id="258"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D1633-1102-4B01-8E77-619022BC452F}"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255970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D1633-1102-4B01-8E77-619022BC452F}"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105131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D1633-1102-4B01-8E77-619022BC452F}"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236223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D1633-1102-4B01-8E77-619022BC452F}"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416579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2D1633-1102-4B01-8E77-619022BC452F}" type="datetimeFigureOut">
              <a:rPr lang="en-US" smtClean="0"/>
              <a:t>6/28/2025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241854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D1633-1102-4B01-8E77-619022BC452F}"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399537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D1633-1102-4B01-8E77-619022BC452F}" type="datetimeFigureOut">
              <a:rPr lang="en-US" smtClean="0"/>
              <a:t>6/28/2025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67906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2D1633-1102-4B01-8E77-619022BC452F}" type="datetimeFigureOut">
              <a:rPr lang="en-US" smtClean="0"/>
              <a:t>6/28/2025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409322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D1633-1102-4B01-8E77-619022BC452F}" type="datetimeFigureOut">
              <a:rPr lang="en-US" smtClean="0"/>
              <a:t>6/28/2025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267209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2D1633-1102-4B01-8E77-619022BC452F}"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209314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2D1633-1102-4B01-8E77-619022BC452F}" type="datetimeFigureOut">
              <a:rPr lang="en-US" smtClean="0"/>
              <a:t>6/28/2025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28AA3A-A952-45A9-94B0-0CF1A0E7F404}" type="slidenum">
              <a:rPr lang="en-US" smtClean="0"/>
              <a:t>‹#›</a:t>
            </a:fld>
            <a:endParaRPr lang="en-US"/>
          </a:p>
        </p:txBody>
      </p:sp>
    </p:spTree>
    <p:extLst>
      <p:ext uri="{BB962C8B-B14F-4D97-AF65-F5344CB8AC3E}">
        <p14:creationId xmlns:p14="http://schemas.microsoft.com/office/powerpoint/2010/main" val="170471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D1633-1102-4B01-8E77-619022BC452F}" type="datetimeFigureOut">
              <a:rPr lang="en-US" smtClean="0"/>
              <a:t>6/28/2025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8AA3A-A952-45A9-94B0-0CF1A0E7F404}" type="slidenum">
              <a:rPr lang="en-US" smtClean="0"/>
              <a:t>‹#›</a:t>
            </a:fld>
            <a:endParaRPr lang="en-US"/>
          </a:p>
        </p:txBody>
      </p:sp>
    </p:spTree>
    <p:extLst>
      <p:ext uri="{BB962C8B-B14F-4D97-AF65-F5344CB8AC3E}">
        <p14:creationId xmlns:p14="http://schemas.microsoft.com/office/powerpoint/2010/main" val="2878592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600" y="0"/>
            <a:ext cx="4847949" cy="6858000"/>
          </a:xfrm>
          <a:prstGeom prst="rect">
            <a:avLst/>
          </a:prstGeom>
        </p:spPr>
      </p:pic>
    </p:spTree>
    <p:extLst>
      <p:ext uri="{BB962C8B-B14F-4D97-AF65-F5344CB8AC3E}">
        <p14:creationId xmlns:p14="http://schemas.microsoft.com/office/powerpoint/2010/main" val="789378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53" y="1162843"/>
            <a:ext cx="10515600" cy="1325563"/>
          </a:xfrm>
        </p:spPr>
        <p:txBody>
          <a:bodyPr>
            <a:normAutofit/>
          </a:bodyPr>
          <a:lstStyle/>
          <a:p>
            <a:r>
              <a:rPr lang="el-GR" sz="3500" b="1" dirty="0" smtClean="0">
                <a:latin typeface="Bahnschrift" panose="020B0502040204020203" pitchFamily="34" charset="0"/>
              </a:rPr>
              <a:t>📋 Καθήκοντα υποψήφιων συμμετεχόντων</a:t>
            </a:r>
            <a:br>
              <a:rPr lang="el-GR" sz="3500" b="1" dirty="0" smtClean="0">
                <a:latin typeface="Bahnschrift" panose="020B0502040204020203" pitchFamily="34" charset="0"/>
              </a:rPr>
            </a:br>
            <a:endParaRPr lang="en-US" sz="3500" dirty="0">
              <a:latin typeface="Bahnschrift" panose="020B0502040204020203" pitchFamily="34" charset="0"/>
            </a:endParaRPr>
          </a:p>
        </p:txBody>
      </p:sp>
      <p:sp>
        <p:nvSpPr>
          <p:cNvPr id="3" name="Content Placeholder 2"/>
          <p:cNvSpPr>
            <a:spLocks noGrp="1"/>
          </p:cNvSpPr>
          <p:nvPr>
            <p:ph idx="1"/>
          </p:nvPr>
        </p:nvSpPr>
        <p:spPr>
          <a:xfrm>
            <a:off x="871451" y="2066694"/>
            <a:ext cx="10515600" cy="4351338"/>
          </a:xfrm>
        </p:spPr>
        <p:txBody>
          <a:bodyPr>
            <a:normAutofit fontScale="70000" lnSpcReduction="20000"/>
          </a:bodyPr>
          <a:lstStyle/>
          <a:p>
            <a:pPr marL="0" indent="0">
              <a:buNone/>
            </a:pPr>
            <a:r>
              <a:rPr lang="el-GR" dirty="0" smtClean="0">
                <a:latin typeface="Bahnschrift" panose="020B0502040204020203" pitchFamily="34" charset="0"/>
              </a:rPr>
              <a:t>👣 </a:t>
            </a:r>
            <a:r>
              <a:rPr lang="el-GR" b="1" dirty="0" smtClean="0">
                <a:latin typeface="Bahnschrift" panose="020B0502040204020203" pitchFamily="34" charset="0"/>
              </a:rPr>
              <a:t>Πριν την κινητικότητα</a:t>
            </a:r>
            <a:endParaRPr lang="el-GR" dirty="0" smtClean="0">
              <a:latin typeface="Bahnschrift" panose="020B0502040204020203" pitchFamily="34" charset="0"/>
            </a:endParaRPr>
          </a:p>
          <a:p>
            <a:r>
              <a:rPr lang="el-GR" dirty="0" smtClean="0">
                <a:latin typeface="Bahnschrift" panose="020B0502040204020203" pitchFamily="34" charset="0"/>
              </a:rPr>
              <a:t>Μελέτη προγράμματος.</a:t>
            </a:r>
          </a:p>
          <a:p>
            <a:r>
              <a:rPr lang="el-GR" dirty="0" smtClean="0">
                <a:latin typeface="Bahnschrift" panose="020B0502040204020203" pitchFamily="34" charset="0"/>
              </a:rPr>
              <a:t>Συμπλήρωση εντύπου εκδήλωσης ενδιαφέροντος.</a:t>
            </a:r>
          </a:p>
          <a:p>
            <a:r>
              <a:rPr lang="el-GR" dirty="0" smtClean="0">
                <a:latin typeface="Bahnschrift" panose="020B0502040204020203" pitchFamily="34" charset="0"/>
              </a:rPr>
              <a:t>Προετοιμασία (σ</a:t>
            </a:r>
            <a:r>
              <a:rPr lang="" dirty="0" smtClean="0">
                <a:latin typeface="Bahnschrift" panose="020B0502040204020203" pitchFamily="34" charset="0"/>
              </a:rPr>
              <a:t>υναντήσεις</a:t>
            </a:r>
            <a:r>
              <a:rPr lang="el-GR" dirty="0" smtClean="0">
                <a:latin typeface="Bahnschrift" panose="020B0502040204020203" pitchFamily="34" charset="0"/>
              </a:rPr>
              <a:t>, έρευνα, επικοινωνία με τους οργανισμούς υποδοχής, υπογραφή υπεύθυνης δήλωσης</a:t>
            </a:r>
            <a:r>
              <a:rPr lang="en-GB" dirty="0" smtClean="0">
                <a:latin typeface="Bahnschrift" panose="020B0502040204020203" pitchFamily="34" charset="0"/>
              </a:rPr>
              <a:t>, </a:t>
            </a:r>
            <a:r>
              <a:rPr lang="" dirty="0" smtClean="0">
                <a:latin typeface="Bahnschrift" panose="020B0502040204020203" pitchFamily="34" charset="0"/>
              </a:rPr>
              <a:t>διευθέτηση ασφάλισης κτλ</a:t>
            </a:r>
            <a:r>
              <a:rPr lang="el-GR" dirty="0" smtClean="0">
                <a:latin typeface="Bahnschrift" panose="020B0502040204020203" pitchFamily="34" charset="0"/>
              </a:rPr>
              <a:t>).</a:t>
            </a:r>
          </a:p>
          <a:p>
            <a:pPr marL="0" indent="0">
              <a:buNone/>
            </a:pPr>
            <a:r>
              <a:rPr lang="el-GR" dirty="0" smtClean="0">
                <a:latin typeface="Bahnschrift" panose="020B0502040204020203" pitchFamily="34" charset="0"/>
              </a:rPr>
              <a:t>✈ </a:t>
            </a:r>
            <a:r>
              <a:rPr lang="el-GR" b="1" dirty="0" smtClean="0">
                <a:latin typeface="Bahnschrift" panose="020B0502040204020203" pitchFamily="34" charset="0"/>
              </a:rPr>
              <a:t>Κατά τη διάρκεια της κινητικότητας</a:t>
            </a:r>
            <a:endParaRPr lang="el-GR" dirty="0" smtClean="0">
              <a:latin typeface="Bahnschrift" panose="020B0502040204020203" pitchFamily="34" charset="0"/>
            </a:endParaRPr>
          </a:p>
          <a:p>
            <a:r>
              <a:rPr lang="el-GR" dirty="0" smtClean="0">
                <a:latin typeface="Bahnschrift" panose="020B0502040204020203" pitchFamily="34" charset="0"/>
              </a:rPr>
              <a:t>Ενεργή συμμετοχή.</a:t>
            </a:r>
          </a:p>
          <a:p>
            <a:r>
              <a:rPr lang="el-GR" dirty="0" smtClean="0">
                <a:latin typeface="Bahnschrift" panose="020B0502040204020203" pitchFamily="34" charset="0"/>
              </a:rPr>
              <a:t>Συγκέντρωση παρατηρήσεων και καλών πρακτικών.</a:t>
            </a:r>
          </a:p>
          <a:p>
            <a:r>
              <a:rPr lang="el-GR" dirty="0" smtClean="0">
                <a:latin typeface="Bahnschrift" panose="020B0502040204020203" pitchFamily="34" charset="0"/>
              </a:rPr>
              <a:t>Τήρηση ημερολογίου/αρχείου.</a:t>
            </a:r>
          </a:p>
          <a:p>
            <a:pPr marL="0" indent="0">
              <a:buNone/>
            </a:pPr>
            <a:r>
              <a:rPr lang="el-GR" dirty="0" smtClean="0">
                <a:latin typeface="Bahnschrift" panose="020B0502040204020203" pitchFamily="34" charset="0"/>
              </a:rPr>
              <a:t>🎓 </a:t>
            </a:r>
            <a:r>
              <a:rPr lang="el-GR" b="1" dirty="0" smtClean="0">
                <a:latin typeface="Bahnschrift" panose="020B0502040204020203" pitchFamily="34" charset="0"/>
              </a:rPr>
              <a:t>Μετά την επιστροφή</a:t>
            </a:r>
            <a:endParaRPr lang="el-GR" dirty="0" smtClean="0">
              <a:latin typeface="Bahnschrift" panose="020B0502040204020203" pitchFamily="34" charset="0"/>
            </a:endParaRPr>
          </a:p>
          <a:p>
            <a:r>
              <a:rPr lang="el-GR" dirty="0" smtClean="0">
                <a:latin typeface="Bahnschrift" panose="020B0502040204020203" pitchFamily="34" charset="0"/>
              </a:rPr>
              <a:t>Παρουσίαση εμπειριών στους υπόλοιπους συναδέλφους</a:t>
            </a:r>
            <a:r>
              <a:rPr lang="en-US" dirty="0" smtClean="0">
                <a:latin typeface="Bahnschrift" panose="020B0502040204020203" pitchFamily="34" charset="0"/>
              </a:rPr>
              <a:t>.</a:t>
            </a:r>
            <a:endParaRPr lang="el-GR" dirty="0" smtClean="0">
              <a:latin typeface="Bahnschrift" panose="020B0502040204020203" pitchFamily="34" charset="0"/>
            </a:endParaRPr>
          </a:p>
          <a:p>
            <a:r>
              <a:rPr lang="el-GR" dirty="0" smtClean="0">
                <a:latin typeface="Bahnschrift" panose="020B0502040204020203" pitchFamily="34" charset="0"/>
              </a:rPr>
              <a:t>Αναφορά / αξιολόγηση</a:t>
            </a:r>
            <a:r>
              <a:rPr lang="en-US" dirty="0" smtClean="0">
                <a:latin typeface="Bahnschrift" panose="020B0502040204020203" pitchFamily="34" charset="0"/>
              </a:rPr>
              <a:t>.</a:t>
            </a:r>
            <a:endParaRPr lang="el-GR" dirty="0" smtClean="0">
              <a:latin typeface="Bahnschrift" panose="020B0502040204020203" pitchFamily="34" charset="0"/>
            </a:endParaRPr>
          </a:p>
          <a:p>
            <a:r>
              <a:rPr lang="el-GR" dirty="0" smtClean="0">
                <a:latin typeface="Bahnschrift" panose="020B0502040204020203" pitchFamily="34" charset="0"/>
              </a:rPr>
              <a:t>Διάδοση αποτελεσμάτων στους μαθητές και συναδέλφους</a:t>
            </a:r>
            <a:r>
              <a:rPr lang="en-US" dirty="0" smtClean="0">
                <a:latin typeface="Bahnschrift" panose="020B0502040204020203" pitchFamily="34" charset="0"/>
              </a:rPr>
              <a:t>.</a:t>
            </a:r>
            <a:endParaRPr lang="el-GR" dirty="0" smtClean="0">
              <a:latin typeface="Bahnschrift" panose="020B0502040204020203" pitchFamily="34" charset="0"/>
            </a:endParaRPr>
          </a:p>
          <a:p>
            <a:endParaRPr lang="en-US" dirty="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rasmus: The heart of European educational openness | eKathimerini.com"/>
          <p:cNvPicPr>
            <a:picLocks noChangeAspect="1" noChangeArrowheads="1"/>
          </p:cNvPicPr>
          <p:nvPr/>
        </p:nvPicPr>
        <p:blipFill rotWithShape="1">
          <a:blip r:embed="rId3">
            <a:extLst>
              <a:ext uri="{28A0092B-C50C-407E-A947-70E740481C1C}">
                <a14:useLocalDpi xmlns:a14="http://schemas.microsoft.com/office/drawing/2010/main" val="0"/>
              </a:ext>
            </a:extLst>
          </a:blip>
          <a:srcRect t="15622"/>
          <a:stretch/>
        </p:blipFill>
        <p:spPr bwMode="auto">
          <a:xfrm>
            <a:off x="8800812" y="4948470"/>
            <a:ext cx="3284509" cy="173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9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832571"/>
            <a:ext cx="10515600" cy="1325563"/>
          </a:xfrm>
        </p:spPr>
        <p:txBody>
          <a:bodyPr>
            <a:normAutofit/>
          </a:bodyPr>
          <a:lstStyle/>
          <a:p>
            <a:r>
              <a:rPr lang="en-US" sz="3500" dirty="0" smtClean="0">
                <a:latin typeface="Bahnschrift" panose="020B0502040204020203" pitchFamily="34" charset="0"/>
              </a:rPr>
              <a:t>✅ </a:t>
            </a:r>
            <a:r>
              <a:rPr lang="el-GR" sz="3500" b="1" dirty="0" smtClean="0">
                <a:latin typeface="Bahnschrift" panose="020B0502040204020203" pitchFamily="34" charset="0"/>
              </a:rPr>
              <a:t>Επιλέξιμοι Συμμετέχοντες</a:t>
            </a:r>
            <a:endParaRPr lang="en-US" sz="3500" dirty="0">
              <a:latin typeface="Bahnschrift" panose="020B0502040204020203" pitchFamily="34" charset="0"/>
            </a:endParaRPr>
          </a:p>
        </p:txBody>
      </p:sp>
      <p:sp>
        <p:nvSpPr>
          <p:cNvPr id="3" name="Content Placeholder 2"/>
          <p:cNvSpPr>
            <a:spLocks noGrp="1"/>
          </p:cNvSpPr>
          <p:nvPr>
            <p:ph idx="1"/>
          </p:nvPr>
        </p:nvSpPr>
        <p:spPr>
          <a:xfrm>
            <a:off x="178420" y="1825624"/>
            <a:ext cx="11891660" cy="5032376"/>
          </a:xfrm>
        </p:spPr>
        <p:txBody>
          <a:bodyPr>
            <a:normAutofit fontScale="47500" lnSpcReduction="20000"/>
          </a:bodyPr>
          <a:lstStyle/>
          <a:p>
            <a:pPr>
              <a:lnSpc>
                <a:spcPct val="170000"/>
              </a:lnSpc>
              <a:buBlip>
                <a:blip r:embed="rId2"/>
              </a:buBlip>
            </a:pPr>
            <a:r>
              <a:rPr lang="el-GR" sz="4500" dirty="0" smtClean="0">
                <a:latin typeface="Bahnschrift" panose="020B0502040204020203" pitchFamily="34" charset="0"/>
              </a:rPr>
              <a:t>Πολύ καλή γνώση της Αγγλικής γλώσσας (Β2/Β2+).</a:t>
            </a:r>
          </a:p>
          <a:p>
            <a:pPr>
              <a:lnSpc>
                <a:spcPct val="170000"/>
              </a:lnSpc>
              <a:buBlip>
                <a:blip r:embed="rId2"/>
              </a:buBlip>
            </a:pPr>
            <a:r>
              <a:rPr lang="el-GR" sz="4500" dirty="0" smtClean="0">
                <a:latin typeface="Bahnschrift" panose="020B0502040204020203" pitchFamily="34" charset="0"/>
              </a:rPr>
              <a:t>Μόνιμο</a:t>
            </a:r>
            <a:r>
              <a:rPr lang="" sz="4500" dirty="0" smtClean="0">
                <a:latin typeface="Bahnschrift" panose="020B0502040204020203" pitchFamily="34" charset="0"/>
              </a:rPr>
              <a:t>ι, </a:t>
            </a:r>
            <a:r>
              <a:rPr lang="" sz="4500" dirty="0">
                <a:latin typeface="Bahnschrift" panose="020B0502040204020203" pitchFamily="34" charset="0"/>
              </a:rPr>
              <a:t>α</a:t>
            </a:r>
            <a:r>
              <a:rPr lang="el-GR" sz="4500" dirty="0" err="1" smtClean="0">
                <a:latin typeface="Bahnschrift" panose="020B0502040204020203" pitchFamily="34" charset="0"/>
              </a:rPr>
              <a:t>ορίστου</a:t>
            </a:r>
            <a:r>
              <a:rPr lang="el-GR" sz="4500" dirty="0" smtClean="0">
                <a:latin typeface="Bahnschrift" panose="020B0502040204020203" pitchFamily="34" charset="0"/>
              </a:rPr>
              <a:t> </a:t>
            </a:r>
            <a:r>
              <a:rPr lang="" sz="4500" dirty="0">
                <a:latin typeface="Bahnschrift" panose="020B0502040204020203" pitchFamily="34" charset="0"/>
              </a:rPr>
              <a:t>δ</a:t>
            </a:r>
            <a:r>
              <a:rPr lang="el-GR" sz="4500" dirty="0" err="1" smtClean="0">
                <a:latin typeface="Bahnschrift" panose="020B0502040204020203" pitchFamily="34" charset="0"/>
              </a:rPr>
              <a:t>ιάρκειας</a:t>
            </a:r>
            <a:r>
              <a:rPr lang="" sz="4500" dirty="0" smtClean="0">
                <a:latin typeface="Bahnschrift" panose="020B0502040204020203" pitchFamily="34" charset="0"/>
              </a:rPr>
              <a:t>, συμβασιούχοι που η </a:t>
            </a:r>
            <a:r>
              <a:rPr lang="el-GR" sz="4500" dirty="0" err="1" smtClean="0">
                <a:latin typeface="Bahnschrift" panose="020B0502040204020203" pitchFamily="34" charset="0"/>
              </a:rPr>
              <a:t>έδρ</a:t>
            </a:r>
            <a:r>
              <a:rPr lang="" sz="4500" dirty="0" smtClean="0">
                <a:latin typeface="Bahnschrift" panose="020B0502040204020203" pitchFamily="34" charset="0"/>
              </a:rPr>
              <a:t>α</a:t>
            </a:r>
            <a:r>
              <a:rPr lang="el-GR" sz="4500" dirty="0" smtClean="0">
                <a:latin typeface="Bahnschrift" panose="020B0502040204020203" pitchFamily="34" charset="0"/>
              </a:rPr>
              <a:t> </a:t>
            </a:r>
            <a:r>
              <a:rPr lang="el-GR" sz="4500" dirty="0" smtClean="0">
                <a:latin typeface="Bahnschrift" panose="020B0502040204020203" pitchFamily="34" charset="0"/>
              </a:rPr>
              <a:t>τους</a:t>
            </a:r>
            <a:r>
              <a:rPr lang="en-US" sz="4500" dirty="0" smtClean="0">
                <a:latin typeface="Bahnschrift" panose="020B0502040204020203" pitchFamily="34" charset="0"/>
              </a:rPr>
              <a:t> </a:t>
            </a:r>
            <a:r>
              <a:rPr lang="" sz="4500" dirty="0" smtClean="0">
                <a:latin typeface="Bahnschrift" panose="020B0502040204020203" pitchFamily="34" charset="0"/>
              </a:rPr>
              <a:t>θα</a:t>
            </a:r>
            <a:r>
              <a:rPr lang="el-GR" sz="4500" dirty="0" smtClean="0">
                <a:latin typeface="Bahnschrift" panose="020B0502040204020203" pitchFamily="34" charset="0"/>
              </a:rPr>
              <a:t> </a:t>
            </a:r>
            <a:r>
              <a:rPr lang="el-GR" sz="4500" dirty="0" smtClean="0">
                <a:latin typeface="Bahnschrift" panose="020B0502040204020203" pitchFamily="34" charset="0"/>
              </a:rPr>
              <a:t>είναι </a:t>
            </a:r>
            <a:r>
              <a:rPr lang="el-GR" sz="4500" dirty="0">
                <a:latin typeface="Bahnschrift" panose="020B0502040204020203" pitchFamily="34" charset="0"/>
              </a:rPr>
              <a:t>το Λύκειο </a:t>
            </a:r>
            <a:r>
              <a:rPr lang="el-GR" sz="4500" dirty="0" err="1">
                <a:latin typeface="Bahnschrift" panose="020B0502040204020203" pitchFamily="34" charset="0"/>
              </a:rPr>
              <a:t>Κολοσσίου</a:t>
            </a:r>
            <a:r>
              <a:rPr lang="el-GR" sz="4500" dirty="0">
                <a:latin typeface="Bahnschrift" panose="020B0502040204020203" pitchFamily="34" charset="0"/>
              </a:rPr>
              <a:t> κατά την ακαδημαϊκή χρονιά </a:t>
            </a:r>
            <a:r>
              <a:rPr lang="el-GR" sz="4500" dirty="0" smtClean="0">
                <a:latin typeface="Bahnschrift" panose="020B0502040204020203" pitchFamily="34" charset="0"/>
              </a:rPr>
              <a:t>2025-2026</a:t>
            </a:r>
            <a:r>
              <a:rPr lang="" sz="4500" dirty="0">
                <a:latin typeface="Bahnschrift" panose="020B0502040204020203" pitchFamily="34" charset="0"/>
              </a:rPr>
              <a:t>.</a:t>
            </a:r>
            <a:endParaRPr lang="el-GR" sz="4500" dirty="0" smtClean="0">
              <a:latin typeface="Bahnschrift" panose="020B0502040204020203" pitchFamily="34" charset="0"/>
            </a:endParaRPr>
          </a:p>
          <a:p>
            <a:pPr>
              <a:lnSpc>
                <a:spcPct val="170000"/>
              </a:lnSpc>
              <a:buBlip>
                <a:blip r:embed="rId2"/>
              </a:buBlip>
            </a:pPr>
            <a:r>
              <a:rPr lang="el-GR" sz="4500" dirty="0" smtClean="0">
                <a:latin typeface="Bahnschrift" panose="020B0502040204020203" pitchFamily="34" charset="0"/>
              </a:rPr>
              <a:t>Να έχει ολοκληρώσει τουλάχιστον 1 χρόνο εργασίας στο Λύκειο </a:t>
            </a:r>
            <a:r>
              <a:rPr lang="el-GR" sz="4500" dirty="0" err="1" smtClean="0">
                <a:latin typeface="Bahnschrift" panose="020B0502040204020203" pitchFamily="34" charset="0"/>
              </a:rPr>
              <a:t>Κολοσσίου</a:t>
            </a:r>
            <a:r>
              <a:rPr lang="el-GR" sz="4500" dirty="0" smtClean="0">
                <a:latin typeface="Bahnschrift" panose="020B0502040204020203" pitchFamily="34" charset="0"/>
              </a:rPr>
              <a:t>.</a:t>
            </a:r>
          </a:p>
          <a:p>
            <a:pPr>
              <a:lnSpc>
                <a:spcPct val="170000"/>
              </a:lnSpc>
              <a:buBlip>
                <a:blip r:embed="rId2"/>
              </a:buBlip>
            </a:pPr>
            <a:r>
              <a:rPr lang="el-GR" sz="4500" dirty="0" smtClean="0">
                <a:latin typeface="Bahnschrift" panose="020B0502040204020203" pitchFamily="34" charset="0"/>
              </a:rPr>
              <a:t>Ευελιξία</a:t>
            </a:r>
            <a:r>
              <a:rPr lang="" sz="4500" dirty="0" smtClean="0">
                <a:latin typeface="Bahnschrift" panose="020B0502040204020203" pitchFamily="34" charset="0"/>
              </a:rPr>
              <a:t> και θετική διάθεση </a:t>
            </a:r>
            <a:r>
              <a:rPr lang="en-US" sz="4500" dirty="0" smtClean="0">
                <a:latin typeface="Bahnschrift" panose="020B0502040204020203" pitchFamily="34" charset="0"/>
                <a:sym typeface="Wingdings" panose="05000000000000000000" pitchFamily="2" charset="2"/>
              </a:rPr>
              <a:t></a:t>
            </a:r>
            <a:r>
              <a:rPr lang="" sz="4500" dirty="0" smtClean="0">
                <a:latin typeface="Bahnschrift" panose="020B0502040204020203" pitchFamily="34" charset="0"/>
                <a:sym typeface="Wingdings" panose="05000000000000000000" pitchFamily="2" charset="2"/>
              </a:rPr>
              <a:t> </a:t>
            </a:r>
            <a:endParaRPr lang="el-GR" sz="4500" dirty="0" smtClean="0">
              <a:latin typeface="Bahnschrift" panose="020B0502040204020203" pitchFamily="34" charset="0"/>
            </a:endParaRPr>
          </a:p>
          <a:p>
            <a:pPr>
              <a:lnSpc>
                <a:spcPct val="170000"/>
              </a:lnSpc>
              <a:buBlip>
                <a:blip r:embed="rId2"/>
              </a:buBlip>
            </a:pPr>
            <a:r>
              <a:rPr lang="el-GR" sz="4500" dirty="0" smtClean="0">
                <a:latin typeface="Bahnschrift" panose="020B0502040204020203" pitchFamily="34" charset="0"/>
              </a:rPr>
              <a:t>Προθυμία να εκπληρώσει όλα τα καθήκοντα/υποχρεώσεις που θα του/της ανατεθούν πριν, κατά τη διάρκεια και μετά την κινητικότητα (</a:t>
            </a:r>
            <a:r>
              <a:rPr lang="" sz="4500" dirty="0" smtClean="0">
                <a:latin typeface="Bahnschrift" panose="020B0502040204020203" pitchFamily="34" charset="0"/>
              </a:rPr>
              <a:t>π.χ. </a:t>
            </a:r>
            <a:r>
              <a:rPr lang="el-GR" sz="4500" dirty="0" smtClean="0">
                <a:latin typeface="Bahnschrift" panose="020B0502040204020203" pitchFamily="34" charset="0"/>
              </a:rPr>
              <a:t>διάχυση αποτελεσμάτων).</a:t>
            </a:r>
          </a:p>
          <a:p>
            <a:pPr>
              <a:lnSpc>
                <a:spcPct val="170000"/>
              </a:lnSpc>
              <a:buBlip>
                <a:blip r:embed="rId2"/>
              </a:buBlip>
            </a:pPr>
            <a:r>
              <a:rPr lang="el-GR" sz="4500" dirty="0" smtClean="0">
                <a:latin typeface="Bahnschrift" panose="020B0502040204020203" pitchFamily="34" charset="0"/>
              </a:rPr>
              <a:t>Ενδιαφέρον ως προς τη θεματολογία του προγράμματος.</a:t>
            </a:r>
          </a:p>
          <a:p>
            <a:pPr marL="0" indent="0">
              <a:buNone/>
            </a:pPr>
            <a:endParaRPr lang="el-GR" dirty="0" smtClean="0"/>
          </a:p>
          <a:p>
            <a:pPr>
              <a:buBlip>
                <a:blip r:embed="rId2"/>
              </a:buBlip>
            </a:pPr>
            <a:endParaRPr lang="el-GR" dirty="0" smtClean="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574" y="2341013"/>
            <a:ext cx="10515600" cy="4351338"/>
          </a:xfrm>
        </p:spPr>
        <p:txBody>
          <a:bodyPr/>
          <a:lstStyle/>
          <a:p>
            <a:pPr marL="0" indent="0">
              <a:lnSpc>
                <a:spcPct val="200000"/>
              </a:lnSpc>
              <a:buNone/>
            </a:pPr>
            <a:r>
              <a:rPr lang="el-GR" dirty="0" smtClean="0">
                <a:latin typeface="Bahnschrift" panose="020B0502040204020203" pitchFamily="34" charset="0"/>
              </a:rPr>
              <a:t>📄 Συμπλήρωση </a:t>
            </a:r>
            <a:r>
              <a:rPr lang="el-GR" b="1" dirty="0" smtClean="0">
                <a:latin typeface="Bahnschrift" panose="020B0502040204020203" pitchFamily="34" charset="0"/>
              </a:rPr>
              <a:t>φόρμας εκδήλωσης ενδιαφέροντος</a:t>
            </a:r>
            <a:r>
              <a:rPr lang="el-GR" dirty="0" smtClean="0">
                <a:latin typeface="Bahnschrift" panose="020B0502040204020203" pitchFamily="34" charset="0"/>
              </a:rPr>
              <a:t/>
            </a:r>
            <a:br>
              <a:rPr lang="el-GR" dirty="0" smtClean="0">
                <a:latin typeface="Bahnschrift" panose="020B0502040204020203" pitchFamily="34" charset="0"/>
              </a:rPr>
            </a:br>
            <a:r>
              <a:rPr lang="el-GR" dirty="0" smtClean="0">
                <a:latin typeface="Bahnschrift" panose="020B0502040204020203" pitchFamily="34" charset="0"/>
              </a:rPr>
              <a:t>🗓️ Συνάντηση υποψηφίων</a:t>
            </a:r>
            <a:br>
              <a:rPr lang="el-GR" dirty="0" smtClean="0">
                <a:latin typeface="Bahnschrift" panose="020B0502040204020203" pitchFamily="34" charset="0"/>
              </a:rPr>
            </a:br>
            <a:r>
              <a:rPr lang="el-GR" dirty="0" smtClean="0">
                <a:latin typeface="Bahnschrift" panose="020B0502040204020203" pitchFamily="34" charset="0"/>
              </a:rPr>
              <a:t>📚 Προετοιμασία κινητικότητας</a:t>
            </a:r>
            <a:br>
              <a:rPr lang="el-GR" dirty="0" smtClean="0">
                <a:latin typeface="Bahnschrift" panose="020B0502040204020203" pitchFamily="34" charset="0"/>
              </a:rPr>
            </a:br>
            <a:r>
              <a:rPr lang="el-GR" dirty="0" smtClean="0">
                <a:latin typeface="Bahnschrift" panose="020B0502040204020203" pitchFamily="34" charset="0"/>
              </a:rPr>
              <a:t>📨 Συνεργασία με εταίρους</a:t>
            </a:r>
          </a:p>
          <a:p>
            <a:endParaRPr lang="en-US" dirty="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21574" y="1165080"/>
            <a:ext cx="10515600" cy="1325563"/>
          </a:xfrm>
        </p:spPr>
        <p:txBody>
          <a:bodyPr>
            <a:normAutofit/>
          </a:bodyPr>
          <a:lstStyle/>
          <a:p>
            <a:r>
              <a:rPr lang="en-US" sz="3500" dirty="0" smtClean="0">
                <a:latin typeface="Bahnschrift" panose="020B0502040204020203" pitchFamily="34" charset="0"/>
              </a:rPr>
              <a:t>✅ </a:t>
            </a:r>
            <a:r>
              <a:rPr lang="en-US" sz="3500" b="1" dirty="0" smtClean="0">
                <a:latin typeface="Bahnschrift" panose="020B0502040204020203" pitchFamily="34" charset="0"/>
              </a:rPr>
              <a:t>What’s next?</a:t>
            </a:r>
            <a:endParaRPr lang="en-US" sz="3500" dirty="0">
              <a:latin typeface="Bahnschrift" panose="020B0502040204020203" pitchFamily="34" charset="0"/>
            </a:endParaRPr>
          </a:p>
        </p:txBody>
      </p:sp>
    </p:spTree>
    <p:extLst>
      <p:ext uri="{BB962C8B-B14F-4D97-AF65-F5344CB8AC3E}">
        <p14:creationId xmlns:p14="http://schemas.microsoft.com/office/powerpoint/2010/main" val="4081861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ree Stock Photo of Answers Questions Indicates Template Displaying And  Answering | Download Free Images and Free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402" y="2405467"/>
            <a:ext cx="5588521" cy="3725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839094" y="1156767"/>
            <a:ext cx="4473634" cy="1325563"/>
          </a:xfrm>
        </p:spPr>
        <p:txBody>
          <a:bodyPr>
            <a:normAutofit/>
          </a:bodyPr>
          <a:lstStyle/>
          <a:p>
            <a:r>
              <a:rPr lang="en-US" sz="3500" dirty="0" smtClean="0">
                <a:latin typeface="Bahnschrift" panose="020B0502040204020203" pitchFamily="34" charset="0"/>
              </a:rPr>
              <a:t>Thank you! ✈🗺🌏</a:t>
            </a:r>
            <a:endParaRPr lang="en-US" sz="3500" dirty="0">
              <a:latin typeface="Bahnschrift" panose="020B0502040204020203" pitchFamily="34" charset="0"/>
            </a:endParaRPr>
          </a:p>
        </p:txBody>
      </p:sp>
    </p:spTree>
    <p:extLst>
      <p:ext uri="{BB962C8B-B14F-4D97-AF65-F5344CB8AC3E}">
        <p14:creationId xmlns:p14="http://schemas.microsoft.com/office/powerpoint/2010/main" val="454706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3925" y="1217575"/>
            <a:ext cx="9144000" cy="1772603"/>
          </a:xfrm>
          <a:ln>
            <a:solidFill>
              <a:schemeClr val="accent1"/>
            </a:solidFill>
          </a:ln>
        </p:spPr>
        <p:txBody>
          <a:bodyPr>
            <a:normAutofit/>
          </a:bodyPr>
          <a:lstStyle/>
          <a:p>
            <a:pPr algn="just"/>
            <a:r>
              <a:rPr lang="en-US" sz="3500" dirty="0" smtClean="0">
                <a:latin typeface="Bahnschrift" panose="020B0502040204020203" pitchFamily="34" charset="0"/>
              </a:rPr>
              <a:t>KA122 – Teaching with Heart: Enhancing Emotional Intelligence and Building Strong Classrooms and School Communities</a:t>
            </a:r>
            <a:endParaRPr lang="en-US" sz="3500" dirty="0">
              <a:latin typeface="Bahnschrift" panose="020B0502040204020203" pitchFamily="34" charset="0"/>
            </a:endParaRPr>
          </a:p>
        </p:txBody>
      </p:sp>
      <p:sp>
        <p:nvSpPr>
          <p:cNvPr id="3" name="Subtitle 2"/>
          <p:cNvSpPr>
            <a:spLocks noGrp="1"/>
          </p:cNvSpPr>
          <p:nvPr>
            <p:ph type="subTitle" idx="1"/>
          </p:nvPr>
        </p:nvSpPr>
        <p:spPr>
          <a:xfrm>
            <a:off x="1095357" y="2990178"/>
            <a:ext cx="9144000" cy="1655762"/>
          </a:xfrm>
        </p:spPr>
        <p:txBody>
          <a:bodyPr>
            <a:normAutofit/>
          </a:bodyPr>
          <a:lstStyle/>
          <a:p>
            <a:r>
              <a:rPr lang="el-GR" sz="2200" dirty="0" smtClean="0">
                <a:latin typeface="Bahnschrift" panose="020B0502040204020203" pitchFamily="34" charset="0"/>
              </a:rPr>
              <a:t>Λύκειο Αποστόλου Λουκά </a:t>
            </a:r>
            <a:r>
              <a:rPr lang="el-GR" sz="2200" dirty="0" err="1" smtClean="0">
                <a:latin typeface="Bahnschrift" panose="020B0502040204020203" pitchFamily="34" charset="0"/>
              </a:rPr>
              <a:t>Κολοσσίου</a:t>
            </a:r>
            <a:r>
              <a:rPr lang="el-GR" sz="2200" dirty="0" smtClean="0">
                <a:latin typeface="Bahnschrift" panose="020B0502040204020203" pitchFamily="34" charset="0"/>
              </a:rPr>
              <a:t> – Οκτώβρη</a:t>
            </a:r>
            <a:r>
              <a:rPr lang="el-GR" sz="2200" dirty="0">
                <a:latin typeface="Bahnschrift" panose="020B0502040204020203" pitchFamily="34" charset="0"/>
              </a:rPr>
              <a:t>ς</a:t>
            </a:r>
            <a:r>
              <a:rPr lang="el-GR" sz="2200" dirty="0" smtClean="0">
                <a:latin typeface="Bahnschrift" panose="020B0502040204020203" pitchFamily="34" charset="0"/>
              </a:rPr>
              <a:t> 2025 – Νοέμβρης 2026</a:t>
            </a:r>
          </a:p>
          <a:p>
            <a:r>
              <a:rPr lang="el-GR" sz="2200" dirty="0" smtClean="0">
                <a:latin typeface="Bahnschrift" panose="020B0502040204020203" pitchFamily="34" charset="0"/>
              </a:rPr>
              <a:t>Συντονίστρια προγράμματος: Γιώτα Βασιλείου</a:t>
            </a:r>
            <a:endParaRPr lang="en-US" sz="2200" dirty="0">
              <a:latin typeface="Bahnschrift" panose="020B0502040204020203" pitchFamily="34" charset="0"/>
            </a:endParaRPr>
          </a:p>
        </p:txBody>
      </p:sp>
      <p:pic>
        <p:nvPicPr>
          <p:cNvPr id="1026" name="Picture 2" descr="Πρόγραμμα Erasmus+: Άλλη μια χρονιά ρεκόρ το 2017 – Europe Direct ΛΕΜΕΣ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52" y="4101540"/>
            <a:ext cx="7719108" cy="2556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9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47" y="897139"/>
            <a:ext cx="10515600" cy="1325563"/>
          </a:xfrm>
        </p:spPr>
        <p:txBody>
          <a:bodyPr/>
          <a:lstStyle/>
          <a:p>
            <a:r>
              <a:rPr lang="el-GR" dirty="0" smtClean="0">
                <a:latin typeface="Bahnschrift" panose="020B0502040204020203" pitchFamily="34" charset="0"/>
              </a:rPr>
              <a:t>ΚΑ122-</a:t>
            </a:r>
            <a:r>
              <a:rPr lang="en-US" dirty="0" smtClean="0">
                <a:latin typeface="Bahnschrift" panose="020B0502040204020203" pitchFamily="34" charset="0"/>
              </a:rPr>
              <a:t>SCH</a:t>
            </a:r>
            <a:endParaRPr lang="en-US" dirty="0">
              <a:latin typeface="Bahnschrift" panose="020B0502040204020203" pitchFamily="34" charset="0"/>
            </a:endParaRPr>
          </a:p>
        </p:txBody>
      </p:sp>
      <p:sp>
        <p:nvSpPr>
          <p:cNvPr id="3" name="Content Placeholder 2"/>
          <p:cNvSpPr>
            <a:spLocks noGrp="1"/>
          </p:cNvSpPr>
          <p:nvPr>
            <p:ph idx="1"/>
          </p:nvPr>
        </p:nvSpPr>
        <p:spPr>
          <a:xfrm>
            <a:off x="738447" y="2025130"/>
            <a:ext cx="10515600" cy="4351338"/>
          </a:xfrm>
        </p:spPr>
        <p:txBody>
          <a:bodyPr/>
          <a:lstStyle/>
          <a:p>
            <a:r>
              <a:rPr lang="el-GR" dirty="0"/>
              <a:t>Δ</a:t>
            </a:r>
            <a:r>
              <a:rPr lang="el-GR" dirty="0" smtClean="0"/>
              <a:t>ράση του προγράμματος </a:t>
            </a:r>
            <a:r>
              <a:rPr lang="el-GR" b="1" dirty="0" err="1" smtClean="0"/>
              <a:t>Erasmus</a:t>
            </a:r>
            <a:r>
              <a:rPr lang="el-GR" b="1" dirty="0" smtClean="0"/>
              <a:t>+</a:t>
            </a:r>
            <a:r>
              <a:rPr lang="el-GR" dirty="0" smtClean="0"/>
              <a:t> για </a:t>
            </a:r>
            <a:r>
              <a:rPr lang="el-GR" b="1" u="sng" dirty="0" smtClean="0"/>
              <a:t>βραχυπρόθεσμα</a:t>
            </a:r>
            <a:r>
              <a:rPr lang="el-GR" b="1" dirty="0" smtClean="0"/>
              <a:t> σχέδια μικρών κινητικοτήτων εκπαιδευτικών</a:t>
            </a:r>
            <a:r>
              <a:rPr lang="en-US" b="1" dirty="0" smtClean="0"/>
              <a:t> </a:t>
            </a:r>
            <a:r>
              <a:rPr lang="" b="1" dirty="0" smtClean="0"/>
              <a:t>και μαθητών</a:t>
            </a:r>
            <a:r>
              <a:rPr lang="el-GR" b="1" dirty="0" smtClean="0"/>
              <a:t>.</a:t>
            </a:r>
            <a:r>
              <a:rPr lang="el-GR" dirty="0" smtClean="0"/>
              <a:t/>
            </a:r>
            <a:br>
              <a:rPr lang="el-GR" dirty="0" smtClean="0"/>
            </a:br>
            <a:endParaRPr lang="en-US" dirty="0" smtClean="0"/>
          </a:p>
          <a:p>
            <a:r>
              <a:rPr lang="el-GR" dirty="0" smtClean="0"/>
              <a:t>📌 Περιλαμβάνει:</a:t>
            </a:r>
          </a:p>
          <a:p>
            <a:r>
              <a:rPr lang="el-GR" dirty="0" smtClean="0"/>
              <a:t>Συμμετοχή σε </a:t>
            </a:r>
            <a:r>
              <a:rPr lang="el-GR" b="1" dirty="0" smtClean="0"/>
              <a:t>σεμινάρια επιμόρφωσης (</a:t>
            </a:r>
            <a:r>
              <a:rPr lang="el-GR" b="1" dirty="0" err="1" smtClean="0"/>
              <a:t>courses</a:t>
            </a:r>
            <a:r>
              <a:rPr lang="el-GR" b="1" dirty="0" smtClean="0"/>
              <a:t>) </a:t>
            </a:r>
            <a:r>
              <a:rPr lang="en-US" dirty="0" smtClean="0"/>
              <a:t>📚</a:t>
            </a:r>
            <a:r>
              <a:rPr lang="el-GR" dirty="0" smtClean="0"/>
              <a:t>.</a:t>
            </a:r>
          </a:p>
          <a:p>
            <a:r>
              <a:rPr lang="el-GR" b="1" dirty="0" err="1" smtClean="0"/>
              <a:t>Job-shadowing</a:t>
            </a:r>
            <a:r>
              <a:rPr lang="el-GR" dirty="0" smtClean="0"/>
              <a:t>: παρακολούθηση εκπαιδευτικού έργου σε σχολεία του εξωτερικού </a:t>
            </a:r>
            <a:r>
              <a:rPr lang="en-US" dirty="0" smtClean="0"/>
              <a:t>👀</a:t>
            </a:r>
            <a:r>
              <a:rPr lang="el-GR" dirty="0" smtClean="0"/>
              <a:t>.</a:t>
            </a:r>
          </a:p>
          <a:p>
            <a:endParaRPr lang="en-US" dirty="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4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91" y="1030144"/>
            <a:ext cx="10515600" cy="1325563"/>
          </a:xfrm>
        </p:spPr>
        <p:txBody>
          <a:bodyPr>
            <a:normAutofit/>
          </a:bodyPr>
          <a:lstStyle/>
          <a:p>
            <a:r>
              <a:rPr lang="en-US" sz="2600" dirty="0" smtClean="0">
                <a:latin typeface="Bahnschrift" panose="020B0502040204020203" pitchFamily="34" charset="0"/>
              </a:rPr>
              <a:t>KA122 - </a:t>
            </a:r>
            <a:r>
              <a:rPr lang="el-GR" sz="2600" b="1" dirty="0" smtClean="0">
                <a:latin typeface="Bahnschrift" panose="020B0502040204020203" pitchFamily="34" charset="0"/>
              </a:rPr>
              <a:t>Επαγγελματική επιμόρφωση για εκπαιδευτικούς</a:t>
            </a:r>
            <a:endParaRPr lang="en-US" sz="2600" dirty="0">
              <a:latin typeface="Bahnschrift" panose="020B0502040204020203" pitchFamily="34" charset="0"/>
            </a:endParaRPr>
          </a:p>
        </p:txBody>
      </p:sp>
      <p:sp>
        <p:nvSpPr>
          <p:cNvPr id="3" name="Content Placeholder 2"/>
          <p:cNvSpPr>
            <a:spLocks noGrp="1"/>
          </p:cNvSpPr>
          <p:nvPr>
            <p:ph idx="1"/>
          </p:nvPr>
        </p:nvSpPr>
        <p:spPr>
          <a:xfrm>
            <a:off x="721824" y="2208011"/>
            <a:ext cx="10515600" cy="3624077"/>
          </a:xfrm>
        </p:spPr>
        <p:txBody>
          <a:bodyPr>
            <a:normAutofit/>
          </a:bodyPr>
          <a:lstStyle/>
          <a:p>
            <a:pPr marL="0" indent="0" algn="just">
              <a:buNone/>
            </a:pPr>
            <a:r>
              <a:rPr lang="el-GR" sz="2400" dirty="0" smtClean="0">
                <a:latin typeface="Bahnschrift" panose="020B0502040204020203" pitchFamily="34" charset="0"/>
              </a:rPr>
              <a:t>Τα προγράμματα ΚΑ122-</a:t>
            </a:r>
            <a:r>
              <a:rPr lang="en-US" sz="2400" dirty="0" smtClean="0">
                <a:latin typeface="Bahnschrift" panose="020B0502040204020203" pitchFamily="34" charset="0"/>
              </a:rPr>
              <a:t>SCH</a:t>
            </a:r>
            <a:r>
              <a:rPr lang="el-GR" sz="2400" dirty="0" smtClean="0">
                <a:latin typeface="Bahnschrift" panose="020B0502040204020203" pitchFamily="34" charset="0"/>
              </a:rPr>
              <a:t> δίνουν τη δυνατότητα στους συμμετέχοντες να παρακολουθήσουν δια ζώσης σεμινάρια </a:t>
            </a:r>
            <a:r>
              <a:rPr lang="el-GR" sz="2400" u="sng" dirty="0" smtClean="0">
                <a:latin typeface="Bahnschrift" panose="020B0502040204020203" pitchFamily="34" charset="0"/>
              </a:rPr>
              <a:t>επαγγελματικής ανάπτυξης </a:t>
            </a:r>
            <a:r>
              <a:rPr lang="el-GR" sz="2400" dirty="0" smtClean="0">
                <a:latin typeface="Bahnschrift" panose="020B0502040204020203" pitchFamily="34" charset="0"/>
              </a:rPr>
              <a:t>στο εξωτερικό</a:t>
            </a:r>
            <a:r>
              <a:rPr lang="" sz="2400" dirty="0" smtClean="0">
                <a:latin typeface="Bahnschrift" panose="020B0502040204020203" pitchFamily="34" charset="0"/>
              </a:rPr>
              <a:t>, να διευρύνουν τους ορίζοντες τους αποκτώντας άμεση εμπειρία σε εκπαιδευτικά περιβάλλοντα άλλων χωρών, να έρθουν σε επαφή με ποικίλες διδακτικές προσεγγίσεις και στυλ διδασκαλίας. Ταυτόχρονα, το πρόγραμμα ευνοεί την ανταλλαγή καλών πρακτικών μεταξύ εκπαιδευτικών, </a:t>
            </a:r>
            <a:r>
              <a:rPr lang="" sz="2400" dirty="0">
                <a:latin typeface="Bahnschrift" panose="020B0502040204020203" pitchFamily="34" charset="0"/>
              </a:rPr>
              <a:t>τη δημιουργία </a:t>
            </a:r>
            <a:r>
              <a:rPr lang="" sz="2400" dirty="0" smtClean="0">
                <a:latin typeface="Bahnschrift" panose="020B0502040204020203" pitchFamily="34" charset="0"/>
              </a:rPr>
              <a:t>σχέσεων,  τη δικτύωση και τη συνεργασία σε μελλοντικά προγράμματα.</a:t>
            </a:r>
            <a:endParaRPr lang="el-GR" sz="2400" dirty="0" smtClean="0">
              <a:latin typeface="Bahnschrift" panose="020B0502040204020203" pitchFamily="34" charset="0"/>
            </a:endParaRPr>
          </a:p>
          <a:p>
            <a:pPr marL="0" indent="0" algn="just">
              <a:buNone/>
            </a:pPr>
            <a:endParaRPr lang="el-GR" sz="2400" dirty="0" smtClean="0">
              <a:latin typeface="Bahnschrift" panose="020B0502040204020203" pitchFamily="34" charset="0"/>
            </a:endParaRPr>
          </a:p>
          <a:p>
            <a:pPr marL="0" indent="0">
              <a:buNone/>
            </a:pPr>
            <a:endParaRPr lang="en-US" dirty="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75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196" y="2166447"/>
            <a:ext cx="10515600" cy="2754688"/>
          </a:xfrm>
        </p:spPr>
        <p:txBody>
          <a:bodyPr>
            <a:normAutofit fontScale="92500"/>
          </a:bodyPr>
          <a:lstStyle/>
          <a:p>
            <a:pPr algn="ctr"/>
            <a:r>
              <a:rPr lang="el-GR" dirty="0" smtClean="0">
                <a:latin typeface="Bahnschrift" panose="020B0502040204020203" pitchFamily="34" charset="0"/>
              </a:rPr>
              <a:t>🎯 </a:t>
            </a:r>
            <a:r>
              <a:rPr lang="el-GR" b="1" u="sng" dirty="0" smtClean="0">
                <a:latin typeface="Bahnschrift" panose="020B0502040204020203" pitchFamily="34" charset="0"/>
              </a:rPr>
              <a:t>Γενικός στόχος προγράμματος</a:t>
            </a:r>
            <a:r>
              <a:rPr lang="el-GR" dirty="0" smtClean="0">
                <a:latin typeface="Bahnschrift" panose="020B0502040204020203" pitchFamily="34" charset="0"/>
              </a:rPr>
              <a:t/>
            </a:r>
            <a:br>
              <a:rPr lang="el-GR" dirty="0" smtClean="0">
                <a:latin typeface="Bahnschrift" panose="020B0502040204020203" pitchFamily="34" charset="0"/>
              </a:rPr>
            </a:br>
            <a:r>
              <a:rPr lang="" dirty="0" smtClean="0">
                <a:latin typeface="Bahnschrift" panose="020B0502040204020203" pitchFamily="34" charset="0"/>
              </a:rPr>
              <a:t>Το πρόγραμμα αποσκοπεί στη βελτίωση της συναισθηματικής νοημοσύνης των εκπαιδευτικών και στη βελτίωση των δεξιοτήτων διαχείρισης δύσκολων συμπεριφορών και συγκρούσεων. Μακροπρόθεσμα, αποσκοπεί στη δημιουργία θετικού και υποστηρικτικού σχολικού περιβάλλοντος, ενισχύοντας έτσι τη συμπερίληψη και τη συμμετοχή των μαθητών. </a:t>
            </a:r>
          </a:p>
        </p:txBody>
      </p:sp>
      <p:pic>
        <p:nvPicPr>
          <p:cNvPr id="5"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45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12" y="923808"/>
            <a:ext cx="10515600" cy="1325563"/>
          </a:xfrm>
        </p:spPr>
        <p:txBody>
          <a:bodyPr/>
          <a:lstStyle/>
          <a:p>
            <a:r>
              <a:rPr lang="" dirty="0" smtClean="0">
                <a:latin typeface="Bahnschrift" panose="020B0502040204020203" pitchFamily="34" charset="0"/>
              </a:rPr>
              <a:t>ΣΝ </a:t>
            </a:r>
            <a:r>
              <a:rPr lang="en-US" dirty="0" smtClean="0">
                <a:latin typeface="Bahnschrift" panose="020B0502040204020203" pitchFamily="34" charset="0"/>
              </a:rPr>
              <a:t>–</a:t>
            </a:r>
            <a:r>
              <a:rPr lang="" dirty="0" smtClean="0">
                <a:latin typeface="Bahnschrift" panose="020B0502040204020203" pitchFamily="34" charset="0"/>
              </a:rPr>
              <a:t> Συναισθηματική νοημοσύνη</a:t>
            </a:r>
            <a:endParaRPr lang="en-US" dirty="0">
              <a:latin typeface="Bahnschrift" panose="020B0502040204020203" pitchFamily="34" charset="0"/>
            </a:endParaRPr>
          </a:p>
        </p:txBody>
      </p:sp>
      <p:sp>
        <p:nvSpPr>
          <p:cNvPr id="3" name="Content Placeholder 2"/>
          <p:cNvSpPr>
            <a:spLocks noGrp="1"/>
          </p:cNvSpPr>
          <p:nvPr>
            <p:ph idx="1"/>
          </p:nvPr>
        </p:nvSpPr>
        <p:spPr>
          <a:xfrm>
            <a:off x="838200" y="2249370"/>
            <a:ext cx="5785624" cy="4385605"/>
          </a:xfrm>
        </p:spPr>
        <p:txBody>
          <a:bodyPr>
            <a:normAutofit lnSpcReduction="10000"/>
          </a:bodyPr>
          <a:lstStyle/>
          <a:p>
            <a:pPr marL="0" indent="0" algn="ctr">
              <a:buNone/>
            </a:pPr>
            <a:r>
              <a:rPr lang="el-GR" b="1" dirty="0">
                <a:latin typeface="Bahnschrift" panose="020B0502040204020203" pitchFamily="34" charset="0"/>
              </a:rPr>
              <a:t>Η συναισθηματική νοημοσύνη</a:t>
            </a:r>
            <a:r>
              <a:rPr lang="el-GR" dirty="0">
                <a:latin typeface="Bahnschrift" panose="020B0502040204020203" pitchFamily="34" charset="0"/>
              </a:rPr>
              <a:t> είναι η ικανότητα ενός ατόμου να αναγνωρίζει, να κατανοεί και να διαχειρίζεται τα δικά του συναισθήματα και τα συναισθήματα των άλλων, προκειμένου να αναπτύξει υγιείς διαπροσωπικές σχέσεις, να επιλύει συγκρούσεις με </a:t>
            </a:r>
            <a:r>
              <a:rPr lang="el-GR" dirty="0" err="1">
                <a:latin typeface="Bahnschrift" panose="020B0502040204020203" pitchFamily="34" charset="0"/>
              </a:rPr>
              <a:t>ενσυναίσθηση</a:t>
            </a:r>
            <a:r>
              <a:rPr lang="el-GR" dirty="0">
                <a:latin typeface="Bahnschrift" panose="020B0502040204020203" pitchFamily="34" charset="0"/>
              </a:rPr>
              <a:t> και να ευνοεί τη θετική μαθησιακή εμπειρία στο σχολικό περιβάλλον.</a:t>
            </a:r>
            <a:endParaRPr lang="en-US" dirty="0">
              <a:latin typeface="Bahnschrift" panose="020B0502040204020203" pitchFamily="34" charset="0"/>
            </a:endParaRPr>
          </a:p>
        </p:txBody>
      </p:sp>
      <p:pic>
        <p:nvPicPr>
          <p:cNvPr id="9" name="Picture 8"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6 Best Emotional Intelligence Books for Leadership Success (updated 202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47" t="13177" r="4169" b="15106"/>
          <a:stretch/>
        </p:blipFill>
        <p:spPr bwMode="auto">
          <a:xfrm>
            <a:off x="6727902" y="2819670"/>
            <a:ext cx="5205761" cy="288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5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65" y="1030298"/>
            <a:ext cx="10515600" cy="1173742"/>
          </a:xfrm>
        </p:spPr>
        <p:txBody>
          <a:bodyPr>
            <a:normAutofit/>
          </a:bodyPr>
          <a:lstStyle/>
          <a:p>
            <a:r>
              <a:rPr lang="el-GR" sz="3500" dirty="0" smtClean="0">
                <a:latin typeface="Bahnschrift" panose="020B0502040204020203" pitchFamily="34" charset="0"/>
              </a:rPr>
              <a:t>Στόχοι του προγράμματος</a:t>
            </a:r>
            <a:endParaRPr lang="en-US" sz="3500" dirty="0">
              <a:latin typeface="Bahnschrift" panose="020B0502040204020203" pitchFamily="34" charset="0"/>
            </a:endParaRPr>
          </a:p>
        </p:txBody>
      </p:sp>
      <p:sp>
        <p:nvSpPr>
          <p:cNvPr id="3" name="Content Placeholder 2"/>
          <p:cNvSpPr>
            <a:spLocks noGrp="1"/>
          </p:cNvSpPr>
          <p:nvPr>
            <p:ph idx="1"/>
          </p:nvPr>
        </p:nvSpPr>
        <p:spPr>
          <a:xfrm>
            <a:off x="425447" y="1995053"/>
            <a:ext cx="11015704" cy="4472654"/>
          </a:xfrm>
        </p:spPr>
        <p:txBody>
          <a:bodyPr>
            <a:normAutofit fontScale="92500" lnSpcReduction="10000"/>
          </a:bodyPr>
          <a:lstStyle/>
          <a:p>
            <a:pPr marL="514350" indent="-514350" algn="just">
              <a:buFont typeface="Arial" panose="020B0604020202020204" pitchFamily="34" charset="0"/>
              <a:buAutoNum type="arabicParenR"/>
            </a:pPr>
            <a:r>
              <a:rPr lang="el-GR" sz="2000" dirty="0" smtClean="0">
                <a:latin typeface="Bahnschrift" panose="020B0502040204020203" pitchFamily="34" charset="0"/>
              </a:rPr>
              <a:t>Ενίσχυση της συναισθηματικής νοημοσύνης των εκπαιδευτικών του σχολείου μας ώστε να ανταποκρίνονται καλύτερα στις συναισθηματικές και </a:t>
            </a:r>
            <a:r>
              <a:rPr lang="el-GR" sz="2000" dirty="0" err="1" smtClean="0">
                <a:latin typeface="Bahnschrift" panose="020B0502040204020203" pitchFamily="34" charset="0"/>
              </a:rPr>
              <a:t>συμπεριφορικές</a:t>
            </a:r>
            <a:r>
              <a:rPr lang="el-GR" sz="2000" dirty="0" smtClean="0">
                <a:latin typeface="Bahnschrift" panose="020B0502040204020203" pitchFamily="34" charset="0"/>
              </a:rPr>
              <a:t> ανάγκες των μαθητών.</a:t>
            </a:r>
          </a:p>
          <a:p>
            <a:pPr marL="514350" indent="-514350" algn="just">
              <a:buFont typeface="Arial" panose="020B0604020202020204" pitchFamily="34" charset="0"/>
              <a:buAutoNum type="arabicParenR"/>
            </a:pPr>
            <a:r>
              <a:rPr lang="el-GR" sz="2000" dirty="0" smtClean="0">
                <a:latin typeface="Bahnschrift" panose="020B0502040204020203" pitchFamily="34" charset="0"/>
              </a:rPr>
              <a:t>Ενίσχυση των εκπαιδευτικών με αποτελεσματικές δεξιότητες διαχείρισης και επίλυσης συγκρούσεων εντός και εκτός τάξης.</a:t>
            </a:r>
          </a:p>
          <a:p>
            <a:pPr marL="514350" indent="-514350" algn="just">
              <a:buAutoNum type="arabicParenR"/>
            </a:pPr>
            <a:r>
              <a:rPr lang="el-GR" sz="2000" dirty="0" smtClean="0">
                <a:latin typeface="Bahnschrift" panose="020B0502040204020203" pitchFamily="34" charset="0"/>
              </a:rPr>
              <a:t>Προώθηση περιεκτικών διδακτικών στρατηγικών για την ενσωμάτωση περιθωριοποιημένων ή </a:t>
            </a:r>
            <a:r>
              <a:rPr lang="el-GR" sz="2000" dirty="0" err="1" smtClean="0">
                <a:latin typeface="Bahnschrift" panose="020B0502040204020203" pitchFamily="34" charset="0"/>
              </a:rPr>
              <a:t>μειονεκτούντων</a:t>
            </a:r>
            <a:r>
              <a:rPr lang="el-GR" sz="2000" dirty="0" smtClean="0">
                <a:latin typeface="Bahnschrift" panose="020B0502040204020203" pitchFamily="34" charset="0"/>
              </a:rPr>
              <a:t> μαθητών.</a:t>
            </a:r>
          </a:p>
          <a:p>
            <a:pPr marL="514350" indent="-514350" algn="just">
              <a:buFont typeface="Arial" panose="020B0604020202020204" pitchFamily="34" charset="0"/>
              <a:buAutoNum type="arabicParenR"/>
            </a:pPr>
            <a:r>
              <a:rPr lang="el-GR" sz="2000" dirty="0" smtClean="0">
                <a:latin typeface="Bahnschrift" panose="020B0502040204020203" pitchFamily="34" charset="0"/>
              </a:rPr>
              <a:t>Ενδυνάμωση των εκπαιδευτικών με πρακτικά εργαλεία και ήπιες δεξιότητες για τη διαχείριση της πολυμορφίας και των προκλήσεων μέσα στην τάξη.</a:t>
            </a:r>
          </a:p>
          <a:p>
            <a:pPr marL="514350" indent="-514350" algn="just">
              <a:buAutoNum type="arabicParenR"/>
            </a:pPr>
            <a:r>
              <a:rPr lang="el-GR" sz="2000" dirty="0" smtClean="0">
                <a:latin typeface="Bahnschrift" panose="020B0502040204020203" pitchFamily="34" charset="0"/>
              </a:rPr>
              <a:t>Καλλιέργεια ενός ασφαλούς και θετικού σχολικού κλίματος για όλους τους μαθητές.</a:t>
            </a:r>
          </a:p>
          <a:p>
            <a:pPr marL="514350" indent="-514350" algn="just">
              <a:buAutoNum type="arabicParenR"/>
            </a:pPr>
            <a:r>
              <a:rPr lang="el-GR" sz="2000" dirty="0" smtClean="0">
                <a:latin typeface="Bahnschrift" panose="020B0502040204020203" pitchFamily="34" charset="0"/>
              </a:rPr>
              <a:t>Ενθάρρυνση της συνεργασίας και της αλληλοϋποστήριξης μεταξύ των εκπαιδευτικών.</a:t>
            </a:r>
          </a:p>
          <a:p>
            <a:pPr marL="514350" indent="-514350" algn="just">
              <a:buAutoNum type="arabicParenR"/>
            </a:pPr>
            <a:r>
              <a:rPr lang="el-GR" sz="2000" dirty="0" smtClean="0">
                <a:latin typeface="Bahnschrift" panose="020B0502040204020203" pitchFamily="34" charset="0"/>
              </a:rPr>
              <a:t>Υποστήριξη της ανάπτυξης σχεδίων δράσης με μακροπρόθεσμο αντίκτυπο στο σχολικό επίπεδο.</a:t>
            </a:r>
          </a:p>
          <a:p>
            <a:pPr marL="514350" indent="-514350" algn="just">
              <a:buAutoNum type="arabicParenR"/>
            </a:pPr>
            <a:r>
              <a:rPr lang="el-GR" sz="2000" dirty="0" smtClean="0">
                <a:latin typeface="Bahnschrift" panose="020B0502040204020203" pitchFamily="34" charset="0"/>
              </a:rPr>
              <a:t>Αύξηση της συμμετοχής στο δίκτυο </a:t>
            </a:r>
            <a:r>
              <a:rPr lang="en-US" sz="2000" dirty="0" smtClean="0">
                <a:latin typeface="Bahnschrift" panose="020B0502040204020203" pitchFamily="34" charset="0"/>
              </a:rPr>
              <a:t>Erasmus+ </a:t>
            </a:r>
            <a:r>
              <a:rPr lang="el-GR" sz="2000" dirty="0" smtClean="0">
                <a:latin typeface="Bahnschrift" panose="020B0502040204020203" pitchFamily="34" charset="0"/>
              </a:rPr>
              <a:t>και ενίσχυση της Ευρωπαϊκής διάστασης του σχολείου.</a:t>
            </a:r>
          </a:p>
          <a:p>
            <a:pPr marL="514350" indent="-514350" algn="just">
              <a:buAutoNum type="arabicParenR"/>
            </a:pPr>
            <a:endParaRPr lang="el-GR" sz="2000" dirty="0" smtClean="0"/>
          </a:p>
          <a:p>
            <a:pPr algn="just"/>
            <a:endParaRPr lang="el-GR" sz="2000" dirty="0" smtClean="0"/>
          </a:p>
          <a:p>
            <a:pPr algn="just"/>
            <a:endParaRPr lang="el-GR" sz="2000" dirty="0" smtClean="0"/>
          </a:p>
          <a:p>
            <a:endParaRPr lang="el-GR" dirty="0" smtClean="0"/>
          </a:p>
          <a:p>
            <a:endParaRPr lang="el-GR" dirty="0"/>
          </a:p>
          <a:p>
            <a:endParaRPr lang="en-US" dirty="0"/>
          </a:p>
        </p:txBody>
      </p:sp>
      <p:pic>
        <p:nvPicPr>
          <p:cNvPr id="5"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 dirty="0" smtClean="0">
                <a:latin typeface="Bahnschrift" panose="020B0502040204020203" pitchFamily="34" charset="0"/>
              </a:rPr>
              <a:t>Αναμενόμενα Αποτελέσματα</a:t>
            </a:r>
            <a:endParaRPr lang="en-US" dirty="0">
              <a:latin typeface="Bahnschrift" panose="020B0502040204020203"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à"/>
            </a:pPr>
            <a:r>
              <a:rPr lang="" dirty="0" smtClean="0">
                <a:sym typeface="Wingdings" panose="05000000000000000000" pitchFamily="2" charset="2"/>
              </a:rPr>
              <a:t>Βελτίωση σχέσης και επικοινωνίας καθηγητών </a:t>
            </a:r>
            <a:r>
              <a:rPr lang="en-US" dirty="0" smtClean="0">
                <a:sym typeface="Wingdings" panose="05000000000000000000" pitchFamily="2" charset="2"/>
              </a:rPr>
              <a:t>–</a:t>
            </a:r>
            <a:r>
              <a:rPr lang="" dirty="0" smtClean="0">
                <a:sym typeface="Wingdings" panose="05000000000000000000" pitchFamily="2" charset="2"/>
              </a:rPr>
              <a:t> μαθητών.</a:t>
            </a:r>
          </a:p>
          <a:p>
            <a:pPr>
              <a:buFont typeface="Wingdings" panose="05000000000000000000" pitchFamily="2" charset="2"/>
              <a:buChar char="à"/>
            </a:pPr>
            <a:r>
              <a:rPr lang="" dirty="0" smtClean="0">
                <a:sym typeface="Wingdings" panose="05000000000000000000" pitchFamily="2" charset="2"/>
              </a:rPr>
              <a:t>Ανάπτυξη στρατηγικών για πρόληψη και διαχείριση συγκρούσεων.</a:t>
            </a:r>
          </a:p>
          <a:p>
            <a:pPr>
              <a:buFont typeface="Wingdings" panose="05000000000000000000" pitchFamily="2" charset="2"/>
              <a:buChar char="à"/>
            </a:pPr>
            <a:r>
              <a:rPr lang="" dirty="0" smtClean="0">
                <a:sym typeface="Wingdings" panose="05000000000000000000" pitchFamily="2" charset="2"/>
              </a:rPr>
              <a:t>Δημιουργία ασφαλούς και υποστηρικτικού και συμπεριληπτικού μαθησιακού περιβάλλοντος.</a:t>
            </a:r>
            <a:endParaRPr lang="" dirty="0">
              <a:sym typeface="Wingdings" panose="05000000000000000000" pitchFamily="2" charset="2"/>
            </a:endParaRPr>
          </a:p>
          <a:p>
            <a:pPr>
              <a:buFont typeface="Wingdings" panose="05000000000000000000" pitchFamily="2" charset="2"/>
              <a:buChar char="à"/>
            </a:pPr>
            <a:r>
              <a:rPr lang="" dirty="0" smtClean="0">
                <a:sym typeface="Wingdings" panose="05000000000000000000" pitchFamily="2" charset="2"/>
              </a:rPr>
              <a:t>Αύξηση κινήτρων και αυτοεκτίμησης μειωνεκτούντων μαθητών.</a:t>
            </a:r>
          </a:p>
          <a:p>
            <a:pPr>
              <a:buFont typeface="Wingdings" panose="05000000000000000000" pitchFamily="2" charset="2"/>
              <a:buChar char="à"/>
            </a:pPr>
            <a:r>
              <a:rPr lang="" dirty="0" smtClean="0">
                <a:sym typeface="Wingdings" panose="05000000000000000000" pitchFamily="2" charset="2"/>
              </a:rPr>
              <a:t>Ενίσχυση της επαγγελματικής ανάπτυξης των εκπαιδευτικών.</a:t>
            </a:r>
          </a:p>
          <a:p>
            <a:pPr>
              <a:buFont typeface="Wingdings" panose="05000000000000000000" pitchFamily="2" charset="2"/>
              <a:buChar char="à"/>
            </a:pPr>
            <a:r>
              <a:rPr lang="" dirty="0" smtClean="0">
                <a:sym typeface="Wingdings" panose="05000000000000000000" pitchFamily="2" charset="2"/>
              </a:rPr>
              <a:t>Ενίσχυση της Ευρωπαϊκής διάστασης του σχολείου.</a:t>
            </a:r>
            <a:endParaRPr lang="en-US" dirty="0"/>
          </a:p>
        </p:txBody>
      </p:sp>
    </p:spTree>
    <p:extLst>
      <p:ext uri="{BB962C8B-B14F-4D97-AF65-F5344CB8AC3E}">
        <p14:creationId xmlns:p14="http://schemas.microsoft.com/office/powerpoint/2010/main" val="3474778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138" y="2257887"/>
            <a:ext cx="10515600" cy="1745401"/>
          </a:xfrm>
        </p:spPr>
        <p:txBody>
          <a:bodyPr>
            <a:normAutofit/>
          </a:bodyPr>
          <a:lstStyle/>
          <a:p>
            <a:pPr marL="0" indent="0" algn="just">
              <a:buNone/>
            </a:pPr>
            <a:r>
              <a:rPr lang="el-GR" sz="2400" dirty="0" smtClean="0">
                <a:latin typeface="Bahnschrift" panose="020B0502040204020203" pitchFamily="34" charset="0"/>
              </a:rPr>
              <a:t>Στόχος μας είναι 3-4 κινητικότητες από τις οποίες οι νέες </a:t>
            </a:r>
            <a:r>
              <a:rPr lang="el-GR" sz="2400" dirty="0">
                <a:latin typeface="Bahnschrift" panose="020B0502040204020203" pitchFamily="34" charset="0"/>
              </a:rPr>
              <a:t>γνώσεις και εμπειρίες που θα αποκτηθούν </a:t>
            </a:r>
            <a:r>
              <a:rPr lang="el-GR" sz="2400" dirty="0" smtClean="0">
                <a:latin typeface="Bahnschrift" panose="020B0502040204020203" pitchFamily="34" charset="0"/>
              </a:rPr>
              <a:t>να </a:t>
            </a:r>
            <a:r>
              <a:rPr lang="el-GR" sz="2400" dirty="0">
                <a:latin typeface="Bahnschrift" panose="020B0502040204020203" pitchFamily="34" charset="0"/>
              </a:rPr>
              <a:t>εφαρμοστούν στην καθημερινή εκπαιδευτική διαδικασία, εμπλέκοντας ενεργά τους μαθητές μας σε </a:t>
            </a:r>
            <a:r>
              <a:rPr lang="el-GR" sz="2400" dirty="0" smtClean="0">
                <a:latin typeface="Bahnschrift" panose="020B0502040204020203" pitchFamily="34" charset="0"/>
              </a:rPr>
              <a:t>σχετικές δραστηριότητες.</a:t>
            </a:r>
          </a:p>
          <a:p>
            <a:pPr marL="0" indent="0">
              <a:buNone/>
            </a:pPr>
            <a:endParaRPr lang="en-US" dirty="0"/>
          </a:p>
        </p:txBody>
      </p:sp>
      <p:pic>
        <p:nvPicPr>
          <p:cNvPr id="4" name="Picture 4" descr="ΤΔΔΣ: Ενημερωτικές συναντήσεις για την Προκήρυξη Kινητικότητας  Φοιτητών,-τριών Erasmus+ για Σπουδές 2024-2025 | Τμήμα Ξένων Γλωσσών,  Μετάφρασης και Διερμηνε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6996"/>
            <a:ext cx="3735290" cy="15096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rasmus+ Mobility 2023/24 Application Form 2nd Semester – Studies –  International Office | Polytechnic of Porto – School of Management and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853" y="3532226"/>
            <a:ext cx="4762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5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46711</TotalTime>
  <Words>557</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vt:lpstr>
      <vt:lpstr>Calibri</vt:lpstr>
      <vt:lpstr>Calibri Light</vt:lpstr>
      <vt:lpstr>Wingdings</vt:lpstr>
      <vt:lpstr>Office Theme</vt:lpstr>
      <vt:lpstr>PowerPoint Presentation</vt:lpstr>
      <vt:lpstr>KA122 – Teaching with Heart: Enhancing Emotional Intelligence and Building Strong Classrooms and School Communities</vt:lpstr>
      <vt:lpstr>ΚΑ122-SCH</vt:lpstr>
      <vt:lpstr>KA122 - Επαγγελματική επιμόρφωση για εκπαιδευτικούς</vt:lpstr>
      <vt:lpstr>PowerPoint Presentation</vt:lpstr>
      <vt:lpstr>ΣΝ – Συναισθηματική νοημοσύνη</vt:lpstr>
      <vt:lpstr>Στόχοι του προγράμματος</vt:lpstr>
      <vt:lpstr>Αναμενόμενα Αποτελέσματα</vt:lpstr>
      <vt:lpstr>PowerPoint Presentation</vt:lpstr>
      <vt:lpstr>📋 Καθήκοντα υποψήφιων συμμετεχόντων </vt:lpstr>
      <vt:lpstr>✅ Επιλέξιμοι Συμμετέχοντες</vt:lpstr>
      <vt:lpstr>✅ What’s next?</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Microsoft account</cp:lastModifiedBy>
  <cp:revision>25</cp:revision>
  <dcterms:created xsi:type="dcterms:W3CDTF">2025-05-27T07:29:42Z</dcterms:created>
  <dcterms:modified xsi:type="dcterms:W3CDTF">2025-07-07T04:40:49Z</dcterms:modified>
</cp:coreProperties>
</file>